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3" r:id="rId5"/>
    <p:sldId id="262" r:id="rId6"/>
    <p:sldId id="265" r:id="rId7"/>
    <p:sldId id="277" r:id="rId8"/>
    <p:sldId id="279" r:id="rId9"/>
    <p:sldId id="282" r:id="rId10"/>
    <p:sldId id="284" r:id="rId11"/>
    <p:sldId id="280" r:id="rId12"/>
    <p:sldId id="281" r:id="rId13"/>
    <p:sldId id="264" r:id="rId14"/>
    <p:sldId id="286" r:id="rId15"/>
    <p:sldId id="266" r:id="rId16"/>
    <p:sldId id="267" r:id="rId17"/>
    <p:sldId id="288" r:id="rId18"/>
    <p:sldId id="268" r:id="rId19"/>
    <p:sldId id="269" r:id="rId20"/>
    <p:sldId id="270" r:id="rId21"/>
    <p:sldId id="271" r:id="rId22"/>
    <p:sldId id="272" r:id="rId23"/>
    <p:sldId id="283" r:id="rId24"/>
    <p:sldId id="273" r:id="rId25"/>
    <p:sldId id="274" r:id="rId26"/>
    <p:sldId id="275" r:id="rId27"/>
    <p:sldId id="2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37" d="100"/>
          <a:sy n="37" d="100"/>
        </p:scale>
        <p:origin x="-918"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6F041F-B067-4FDC-8495-22B0B763CB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99F56685-356D-4F56-850C-5E5D40C66B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4A09DAAA-5016-403F-A922-E38960276094}"/>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5" name="Footer Placeholder 4">
            <a:extLst>
              <a:ext uri="{FF2B5EF4-FFF2-40B4-BE49-F238E27FC236}">
                <a16:creationId xmlns="" xmlns:a16="http://schemas.microsoft.com/office/drawing/2014/main" id="{679389E2-8B54-4E62-8814-BE721B44225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3D26D82-96E2-4EDD-A6BE-01A812406910}"/>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2768767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05BD0CC-CE14-4AFB-91CC-517B539218F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A9BD7E3F-6B10-4F99-A21D-8B605E2C7F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ED5AA30-E933-4080-8EF9-AA45762331BA}"/>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5" name="Footer Placeholder 4">
            <a:extLst>
              <a:ext uri="{FF2B5EF4-FFF2-40B4-BE49-F238E27FC236}">
                <a16:creationId xmlns="" xmlns:a16="http://schemas.microsoft.com/office/drawing/2014/main" id="{A3E0659D-0F07-40A6-A7C9-424B742D179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EDC4F4F3-5A48-4586-A999-79831778FC39}"/>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1401515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8E2D6DE-D584-47C1-891A-566D21E78C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2086B1E8-56C3-4FB2-989A-6E0EA3CC85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BB45EEA-6D0D-45F7-9ACF-15484F7C8DF7}"/>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5" name="Footer Placeholder 4">
            <a:extLst>
              <a:ext uri="{FF2B5EF4-FFF2-40B4-BE49-F238E27FC236}">
                <a16:creationId xmlns="" xmlns:a16="http://schemas.microsoft.com/office/drawing/2014/main" id="{58E80C24-2BB2-40C9-838D-9ED120DDC84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98048547-2B51-4AB9-9E2B-935DD447AA25}"/>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4194574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BB9669-D724-4B6D-97E0-EE106947E94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7E67431E-22CA-4C86-A8EA-E48D9D7C8B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11EE5356-69C0-45A8-9C01-1493A7982BBB}"/>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5" name="Footer Placeholder 4">
            <a:extLst>
              <a:ext uri="{FF2B5EF4-FFF2-40B4-BE49-F238E27FC236}">
                <a16:creationId xmlns="" xmlns:a16="http://schemas.microsoft.com/office/drawing/2014/main" id="{8A16A687-5675-4273-B0AB-AADE51A90E0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FC247889-F365-4E1B-A5DD-8D30EEC763B5}"/>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24458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42F38FA-1524-447C-B2F6-15E2D4B3D7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F593BA91-9E3D-48A8-83A1-1FFEAED791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CCAFA28-3141-414C-930B-D07C258B57D8}"/>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5" name="Footer Placeholder 4">
            <a:extLst>
              <a:ext uri="{FF2B5EF4-FFF2-40B4-BE49-F238E27FC236}">
                <a16:creationId xmlns="" xmlns:a16="http://schemas.microsoft.com/office/drawing/2014/main" id="{BBE3D954-FD8F-4399-8E87-8469CBFAD44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 xmlns:a16="http://schemas.microsoft.com/office/drawing/2014/main" id="{C0979F2E-C0BC-45AF-8E4F-30F6CC908D7A}"/>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3371613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A74118-954B-4A64-B71F-67A6DAF170A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A0ADD682-CB36-4F3C-9C20-624AB812EA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CF89B45C-AFC4-461E-9025-6500641035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5F845114-FECD-464C-BC43-B447BC17A800}"/>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6" name="Footer Placeholder 5">
            <a:extLst>
              <a:ext uri="{FF2B5EF4-FFF2-40B4-BE49-F238E27FC236}">
                <a16:creationId xmlns="" xmlns:a16="http://schemas.microsoft.com/office/drawing/2014/main" id="{11E42456-3970-4073-874E-ABD4B71BD21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AE52D05E-4457-44E1-9D3C-BE4F06475B43}"/>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304609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5DDC3F-D32B-417E-8467-0DAEDE6B995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29FF97D4-E3B8-419A-ACE3-9EC62A1376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EE08E916-318D-4BD4-AFE4-6549E7D1F6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C2BF8210-DF12-4F7D-A51E-206EBE109D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0100916D-6850-4B0B-86DD-7F3A9DA094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7F368B22-85AC-41E1-88F7-251A64601432}"/>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8" name="Footer Placeholder 7">
            <a:extLst>
              <a:ext uri="{FF2B5EF4-FFF2-40B4-BE49-F238E27FC236}">
                <a16:creationId xmlns="" xmlns:a16="http://schemas.microsoft.com/office/drawing/2014/main" id="{D6B4DB43-4675-49C0-84E7-F37C15F100B6}"/>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 xmlns:a16="http://schemas.microsoft.com/office/drawing/2014/main" id="{F6F99C83-734A-445C-BC4E-BF75FC21576B}"/>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3586402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93987E-116B-46C1-90A0-377015D2A0C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B574F4A8-378E-4702-9745-022FA6B62592}"/>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4" name="Footer Placeholder 3">
            <a:extLst>
              <a:ext uri="{FF2B5EF4-FFF2-40B4-BE49-F238E27FC236}">
                <a16:creationId xmlns="" xmlns:a16="http://schemas.microsoft.com/office/drawing/2014/main" id="{B4AB6105-63A2-4D3A-A467-D050CE4BE15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 xmlns:a16="http://schemas.microsoft.com/office/drawing/2014/main" id="{5A5E74A1-033D-4A8F-B94C-AF575ABFBFA6}"/>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3653676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EDB6487-15EF-482C-A249-BB9E74D3DE48}"/>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3" name="Footer Placeholder 2">
            <a:extLst>
              <a:ext uri="{FF2B5EF4-FFF2-40B4-BE49-F238E27FC236}">
                <a16:creationId xmlns="" xmlns:a16="http://schemas.microsoft.com/office/drawing/2014/main" id="{A1354A7C-6208-4611-B763-721327F65B7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 xmlns:a16="http://schemas.microsoft.com/office/drawing/2014/main" id="{9EB1A483-C481-4C63-AC9B-0D0F79106FB5}"/>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484124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FA7B77-F208-4F98-9D26-CB719DCFD3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0C1A444A-F6D1-4047-A667-1AD9E2BA74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97F566E6-13E1-42FE-8D2E-CDE5B0F1F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A3D28A4-076E-4FC0-AE86-C9E5D1F0A603}"/>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6" name="Footer Placeholder 5">
            <a:extLst>
              <a:ext uri="{FF2B5EF4-FFF2-40B4-BE49-F238E27FC236}">
                <a16:creationId xmlns="" xmlns:a16="http://schemas.microsoft.com/office/drawing/2014/main" id="{9F5CF662-CE0F-49C0-87CF-4905A2E958B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FDDCC773-9A2B-498C-9F27-A5E36F829659}"/>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2149899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3F8B8A-EEB6-48DF-BF35-E7D1930A1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53880713-2283-4D5E-BF9A-08D2EF8D7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729270DA-8BB5-425E-A2F8-589A803F04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228B2CE8-D008-4FC2-9DBE-FD9C4D25DBCB}"/>
              </a:ext>
            </a:extLst>
          </p:cNvPr>
          <p:cNvSpPr>
            <a:spLocks noGrp="1"/>
          </p:cNvSpPr>
          <p:nvPr>
            <p:ph type="dt" sz="half" idx="10"/>
          </p:nvPr>
        </p:nvSpPr>
        <p:spPr/>
        <p:txBody>
          <a:bodyPr/>
          <a:lstStyle/>
          <a:p>
            <a:fld id="{74472B7E-7756-4396-952F-3E921488A1C8}" type="datetimeFigureOut">
              <a:rPr lang="en-IN" smtClean="0"/>
              <a:pPr/>
              <a:t>09-11-2022</a:t>
            </a:fld>
            <a:endParaRPr lang="en-IN"/>
          </a:p>
        </p:txBody>
      </p:sp>
      <p:sp>
        <p:nvSpPr>
          <p:cNvPr id="6" name="Footer Placeholder 5">
            <a:extLst>
              <a:ext uri="{FF2B5EF4-FFF2-40B4-BE49-F238E27FC236}">
                <a16:creationId xmlns="" xmlns:a16="http://schemas.microsoft.com/office/drawing/2014/main" id="{F57CFDAC-6D64-422E-86E0-1A9C4DD8BE6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 xmlns:a16="http://schemas.microsoft.com/office/drawing/2014/main" id="{78E01BD1-7D37-4F27-8EC5-26ECB8C77616}"/>
              </a:ext>
            </a:extLst>
          </p:cNvPr>
          <p:cNvSpPr>
            <a:spLocks noGrp="1"/>
          </p:cNvSpPr>
          <p:nvPr>
            <p:ph type="sldNum" sz="quarter" idx="12"/>
          </p:nvPr>
        </p:nvSpPr>
        <p:spPr/>
        <p:txBody>
          <a:body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201835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EFB25F3-805C-43FA-9F41-57D8F25EBD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8591942C-BEB5-45C9-A61C-63A79AB362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E0648B85-D17D-485B-8AA2-CBE57E194C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72B7E-7756-4396-952F-3E921488A1C8}" type="datetimeFigureOut">
              <a:rPr lang="en-IN" smtClean="0"/>
              <a:pPr/>
              <a:t>09-11-2022</a:t>
            </a:fld>
            <a:endParaRPr lang="en-IN"/>
          </a:p>
        </p:txBody>
      </p:sp>
      <p:sp>
        <p:nvSpPr>
          <p:cNvPr id="5" name="Footer Placeholder 4">
            <a:extLst>
              <a:ext uri="{FF2B5EF4-FFF2-40B4-BE49-F238E27FC236}">
                <a16:creationId xmlns="" xmlns:a16="http://schemas.microsoft.com/office/drawing/2014/main" id="{F9E20E0A-6F62-4195-B40F-9BE02811F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 xmlns:a16="http://schemas.microsoft.com/office/drawing/2014/main" id="{C8873AB7-6002-490D-8CA8-91071F037F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D7709-E16B-4C73-A3F6-7349BFE6CE7B}" type="slidenum">
              <a:rPr lang="en-IN" smtClean="0"/>
              <a:pPr/>
              <a:t>‹#›</a:t>
            </a:fld>
            <a:endParaRPr lang="en-IN"/>
          </a:p>
        </p:txBody>
      </p:sp>
    </p:spTree>
    <p:extLst>
      <p:ext uri="{BB962C8B-B14F-4D97-AF65-F5344CB8AC3E}">
        <p14:creationId xmlns="" xmlns:p14="http://schemas.microsoft.com/office/powerpoint/2010/main" val="55608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AD5B62-A3C6-47FB-A71B-0D4975C3F922}"/>
              </a:ext>
            </a:extLst>
          </p:cNvPr>
          <p:cNvSpPr>
            <a:spLocks noGrp="1"/>
          </p:cNvSpPr>
          <p:nvPr>
            <p:ph type="title"/>
          </p:nvPr>
        </p:nvSpPr>
        <p:spPr/>
        <p:txBody>
          <a:bodyPr/>
          <a:lstStyle/>
          <a:p>
            <a:pPr algn="ctr"/>
            <a:r>
              <a:rPr lang="en-US" dirty="0" smtClean="0"/>
              <a:t>ABOMASAL DISPLACEMENT</a:t>
            </a:r>
            <a:endParaRPr lang="en-US" dirty="0"/>
          </a:p>
        </p:txBody>
      </p:sp>
      <p:sp>
        <p:nvSpPr>
          <p:cNvPr id="3" name="Content Placeholder 2">
            <a:extLst>
              <a:ext uri="{FF2B5EF4-FFF2-40B4-BE49-F238E27FC236}">
                <a16:creationId xmlns="" xmlns:a16="http://schemas.microsoft.com/office/drawing/2014/main" id="{7CB6ECF1-675B-4CE1-B573-908825019658}"/>
              </a:ext>
            </a:extLst>
          </p:cNvPr>
          <p:cNvSpPr>
            <a:spLocks noGrp="1"/>
          </p:cNvSpPr>
          <p:nvPr>
            <p:ph idx="1"/>
          </p:nvPr>
        </p:nvSpPr>
        <p:spPr>
          <a:xfrm>
            <a:off x="5387926" y="4051494"/>
            <a:ext cx="5965874" cy="1885071"/>
          </a:xfrm>
        </p:spPr>
        <p:txBody>
          <a:bodyPr>
            <a:normAutofit/>
          </a:bodyPr>
          <a:lstStyle/>
          <a:p>
            <a:pPr marL="0" indent="0">
              <a:buNone/>
            </a:pPr>
            <a:r>
              <a:rPr lang="en-US" dirty="0"/>
              <a:t>    </a:t>
            </a:r>
            <a:r>
              <a:rPr lang="en-US" dirty="0" err="1" smtClean="0"/>
              <a:t>pro.Dr.Abdulbari</a:t>
            </a:r>
            <a:r>
              <a:rPr lang="en-US" dirty="0" smtClean="0"/>
              <a:t> </a:t>
            </a:r>
            <a:r>
              <a:rPr lang="en-US" dirty="0" err="1" smtClean="0"/>
              <a:t>A.Alfaris</a:t>
            </a:r>
            <a:endParaRPr lang="en-US" dirty="0" smtClean="0"/>
          </a:p>
          <a:p>
            <a:pPr marL="0" indent="0">
              <a:buNone/>
            </a:pPr>
            <a:r>
              <a:rPr lang="en-US" smtClean="0"/>
              <a:t>Abdalbari.sahi@uobasrah.edu.iq</a:t>
            </a:r>
            <a:endParaRPr lang="en-US" dirty="0"/>
          </a:p>
        </p:txBody>
      </p:sp>
    </p:spTree>
    <p:extLst>
      <p:ext uri="{BB962C8B-B14F-4D97-AF65-F5344CB8AC3E}">
        <p14:creationId xmlns="" xmlns:p14="http://schemas.microsoft.com/office/powerpoint/2010/main" val="1569459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050F0644-1519-41C8-8D65-25918BAC02D7}"/>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192172" y="1800665"/>
            <a:ext cx="3784210" cy="3221501"/>
          </a:xfrm>
        </p:spPr>
      </p:pic>
    </p:spTree>
    <p:extLst>
      <p:ext uri="{BB962C8B-B14F-4D97-AF65-F5344CB8AC3E}">
        <p14:creationId xmlns="" xmlns:p14="http://schemas.microsoft.com/office/powerpoint/2010/main" val="1372831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B68D97C8-C074-400E-9A7F-B8C66B197402}"/>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4726745" y="1617785"/>
            <a:ext cx="3263703" cy="3010486"/>
          </a:xfrm>
        </p:spPr>
      </p:pic>
    </p:spTree>
    <p:extLst>
      <p:ext uri="{BB962C8B-B14F-4D97-AF65-F5344CB8AC3E}">
        <p14:creationId xmlns="" xmlns:p14="http://schemas.microsoft.com/office/powerpoint/2010/main" val="7130992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D21A94B7-CC12-4513-B977-922BF1EFF650}"/>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857500" y="1018381"/>
            <a:ext cx="6477000" cy="4857750"/>
          </a:xfrm>
        </p:spPr>
      </p:pic>
    </p:spTree>
    <p:extLst>
      <p:ext uri="{BB962C8B-B14F-4D97-AF65-F5344CB8AC3E}">
        <p14:creationId xmlns="" xmlns:p14="http://schemas.microsoft.com/office/powerpoint/2010/main" val="544871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DCB5772-CD2B-46F1-A8B8-FC0D59AA3030}"/>
              </a:ext>
            </a:extLst>
          </p:cNvPr>
          <p:cNvSpPr>
            <a:spLocks noGrp="1"/>
          </p:cNvSpPr>
          <p:nvPr>
            <p:ph idx="1"/>
          </p:nvPr>
        </p:nvSpPr>
        <p:spPr>
          <a:xfrm>
            <a:off x="838200" y="829994"/>
            <a:ext cx="10515600" cy="5346969"/>
          </a:xfrm>
        </p:spPr>
        <p:txBody>
          <a:bodyPr>
            <a:normAutofit/>
          </a:bodyPr>
          <a:lstStyle/>
          <a:p>
            <a:r>
              <a:rPr lang="en-US" dirty="0"/>
              <a:t> These signs include abrupt drop in milk yield, complete anorexia, acute abdominal pain and scanty faeces.</a:t>
            </a:r>
          </a:p>
          <a:p>
            <a:r>
              <a:rPr lang="en-US" dirty="0"/>
              <a:t>Diagnosis:- History, clinical signs, detection of tympanic resonance.</a:t>
            </a:r>
          </a:p>
          <a:p>
            <a:r>
              <a:rPr lang="en-US" dirty="0"/>
              <a:t>Rapid heart rate and drop in milk yield help to differentiate AV from RDA.</a:t>
            </a:r>
          </a:p>
          <a:p>
            <a:r>
              <a:rPr lang="en-US" dirty="0" err="1"/>
              <a:t>Liptek</a:t>
            </a:r>
            <a:r>
              <a:rPr lang="en-US" dirty="0"/>
              <a:t> test:- A 18 gauge needle is inserted aseptically just below the area of resonant ping in the left (LDA) or right (RDA) abdominal wall fluid is aspirated. </a:t>
            </a:r>
          </a:p>
          <a:p>
            <a:r>
              <a:rPr lang="en-US" dirty="0"/>
              <a:t>If pH of fluid is between 1-4 indicates an abomasum.</a:t>
            </a:r>
          </a:p>
          <a:p>
            <a:r>
              <a:rPr lang="en-US" dirty="0"/>
              <a:t>If pH 5-7 indicate rumen fluid.</a:t>
            </a:r>
          </a:p>
          <a:p>
            <a:endParaRPr lang="en-US" dirty="0"/>
          </a:p>
        </p:txBody>
      </p:sp>
    </p:spTree>
    <p:extLst>
      <p:ext uri="{BB962C8B-B14F-4D97-AF65-F5344CB8AC3E}">
        <p14:creationId xmlns="" xmlns:p14="http://schemas.microsoft.com/office/powerpoint/2010/main" val="2136733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AF795B6-1B8A-49E0-ACE5-5FFDB4D9F50E}"/>
              </a:ext>
            </a:extLst>
          </p:cNvPr>
          <p:cNvSpPr>
            <a:spLocks noGrp="1"/>
          </p:cNvSpPr>
          <p:nvPr>
            <p:ph idx="1"/>
          </p:nvPr>
        </p:nvSpPr>
        <p:spPr>
          <a:xfrm>
            <a:off x="838200" y="1023766"/>
            <a:ext cx="10515600" cy="4351338"/>
          </a:xfrm>
        </p:spPr>
        <p:txBody>
          <a:bodyPr/>
          <a:lstStyle/>
          <a:p>
            <a:r>
              <a:rPr lang="en-US" dirty="0"/>
              <a:t>TREATMENT:</a:t>
            </a:r>
          </a:p>
          <a:p>
            <a:r>
              <a:rPr lang="en-US" dirty="0"/>
              <a:t>Correction of the displaced abomasum, restoration of GI motility, rehydration and correction of metabolic disorders.</a:t>
            </a:r>
          </a:p>
          <a:p>
            <a:r>
              <a:rPr lang="en-US" dirty="0"/>
              <a:t>Calcium borogluconate, neostigmine, saline cathartics etc.</a:t>
            </a:r>
          </a:p>
          <a:p>
            <a:r>
              <a:rPr lang="en-US" dirty="0"/>
              <a:t>Administration of warm saline solution and mineral oils evacuate GI content.</a:t>
            </a:r>
          </a:p>
          <a:p>
            <a:r>
              <a:rPr lang="en-US" dirty="0"/>
              <a:t>Roll the animal side by side place in dorsal recumbency.</a:t>
            </a:r>
          </a:p>
          <a:p>
            <a:r>
              <a:rPr lang="en-US" dirty="0"/>
              <a:t>Fixation of abomasum and omentum to body wall.</a:t>
            </a:r>
          </a:p>
        </p:txBody>
      </p:sp>
    </p:spTree>
    <p:extLst>
      <p:ext uri="{BB962C8B-B14F-4D97-AF65-F5344CB8AC3E}">
        <p14:creationId xmlns="" xmlns:p14="http://schemas.microsoft.com/office/powerpoint/2010/main" val="837163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063D32-1545-4E01-A487-ECCF7C8777AD}"/>
              </a:ext>
            </a:extLst>
          </p:cNvPr>
          <p:cNvSpPr>
            <a:spLocks noGrp="1"/>
          </p:cNvSpPr>
          <p:nvPr>
            <p:ph type="title"/>
          </p:nvPr>
        </p:nvSpPr>
        <p:spPr/>
        <p:txBody>
          <a:bodyPr/>
          <a:lstStyle/>
          <a:p>
            <a:r>
              <a:rPr lang="en-US" dirty="0"/>
              <a:t>Left flank omentopexy (Utrecht method)</a:t>
            </a:r>
          </a:p>
        </p:txBody>
      </p:sp>
      <p:sp>
        <p:nvSpPr>
          <p:cNvPr id="3" name="Content Placeholder 2">
            <a:extLst>
              <a:ext uri="{FF2B5EF4-FFF2-40B4-BE49-F238E27FC236}">
                <a16:creationId xmlns="" xmlns:a16="http://schemas.microsoft.com/office/drawing/2014/main" id="{1D122EC2-E7CB-4580-92C4-5A5737884CC5}"/>
              </a:ext>
            </a:extLst>
          </p:cNvPr>
          <p:cNvSpPr>
            <a:spLocks noGrp="1"/>
          </p:cNvSpPr>
          <p:nvPr>
            <p:ph idx="1"/>
          </p:nvPr>
        </p:nvSpPr>
        <p:spPr/>
        <p:txBody>
          <a:bodyPr/>
          <a:lstStyle/>
          <a:p>
            <a:r>
              <a:rPr lang="en-US" dirty="0"/>
              <a:t>Abdomen entered through 20cm long vertical incision in left flank.</a:t>
            </a:r>
          </a:p>
          <a:p>
            <a:r>
              <a:rPr lang="en-US" dirty="0"/>
              <a:t>Abomasum lies under the incision.</a:t>
            </a:r>
          </a:p>
          <a:p>
            <a:r>
              <a:rPr lang="en-US" dirty="0"/>
              <a:t>Greater omentum located needle threaded with 2 </a:t>
            </a:r>
            <a:r>
              <a:rPr lang="en-US" dirty="0" err="1"/>
              <a:t>metre</a:t>
            </a:r>
            <a:r>
              <a:rPr lang="en-US" dirty="0"/>
              <a:t> passed in or out of omentum with mattress suture over 7 cm.</a:t>
            </a:r>
          </a:p>
          <a:p>
            <a:r>
              <a:rPr lang="en-US" dirty="0"/>
              <a:t>Suture material should extend from each end of suture.</a:t>
            </a:r>
          </a:p>
          <a:p>
            <a:r>
              <a:rPr lang="en-US" dirty="0"/>
              <a:t>Abomasum is decompressed using a 13-14 gauge needle attached to rubber tube.</a:t>
            </a:r>
          </a:p>
          <a:p>
            <a:r>
              <a:rPr lang="en-US" dirty="0"/>
              <a:t>Abomasum is pushed to the normal position.</a:t>
            </a:r>
          </a:p>
          <a:p>
            <a:endParaRPr lang="en-US" dirty="0"/>
          </a:p>
          <a:p>
            <a:pPr marL="0" indent="0">
              <a:buNone/>
            </a:pPr>
            <a:endParaRPr lang="en-US" dirty="0"/>
          </a:p>
        </p:txBody>
      </p:sp>
    </p:spTree>
    <p:extLst>
      <p:ext uri="{BB962C8B-B14F-4D97-AF65-F5344CB8AC3E}">
        <p14:creationId xmlns="" xmlns:p14="http://schemas.microsoft.com/office/powerpoint/2010/main" val="3165737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020EF20-83E3-4CBE-B68D-094462055CEB}"/>
              </a:ext>
            </a:extLst>
          </p:cNvPr>
          <p:cNvSpPr>
            <a:spLocks noGrp="1"/>
          </p:cNvSpPr>
          <p:nvPr>
            <p:ph idx="1"/>
          </p:nvPr>
        </p:nvSpPr>
        <p:spPr>
          <a:xfrm>
            <a:off x="838200" y="829994"/>
            <a:ext cx="10515600" cy="5346969"/>
          </a:xfrm>
        </p:spPr>
        <p:txBody>
          <a:bodyPr/>
          <a:lstStyle/>
          <a:p>
            <a:r>
              <a:rPr lang="en-US" dirty="0"/>
              <a:t>Both end of suture carried along the internal body wall and forced through the ventral midline to midline.</a:t>
            </a:r>
          </a:p>
          <a:p>
            <a:r>
              <a:rPr lang="en-US" dirty="0"/>
              <a:t>Assistant grasp the two ends suture pulled and </a:t>
            </a:r>
            <a:r>
              <a:rPr lang="en-US" dirty="0" err="1"/>
              <a:t>and</a:t>
            </a:r>
            <a:r>
              <a:rPr lang="en-US" dirty="0"/>
              <a:t> tied outside the body wall.</a:t>
            </a:r>
          </a:p>
          <a:p>
            <a:r>
              <a:rPr lang="en-US" dirty="0"/>
              <a:t>After 4 weeks suture removed close to skin.</a:t>
            </a:r>
          </a:p>
          <a:p>
            <a:r>
              <a:rPr lang="en-US" dirty="0"/>
              <a:t>LEFT AND RIGHT FLANK ABOMASOPEXY:-</a:t>
            </a:r>
          </a:p>
          <a:p>
            <a:r>
              <a:rPr lang="en-US" dirty="0"/>
              <a:t>Similar to left flank omentopexy </a:t>
            </a:r>
          </a:p>
          <a:p>
            <a:r>
              <a:rPr lang="en-US" dirty="0"/>
              <a:t>Suture is placed in simple continuous or interlocking in musculature of the greater curvature of abomasum.</a:t>
            </a:r>
          </a:p>
          <a:p>
            <a:r>
              <a:rPr lang="en-US" dirty="0"/>
              <a:t>The ends are brought through ventral abdominal like omentopexy</a:t>
            </a:r>
          </a:p>
          <a:p>
            <a:r>
              <a:rPr lang="en-US" dirty="0"/>
              <a:t>Left flank-LDA and right flank-RDA.   </a:t>
            </a:r>
          </a:p>
          <a:p>
            <a:pPr marL="0" indent="0">
              <a:buNone/>
            </a:pPr>
            <a:endParaRPr lang="en-US" dirty="0"/>
          </a:p>
        </p:txBody>
      </p:sp>
    </p:spTree>
    <p:extLst>
      <p:ext uri="{BB962C8B-B14F-4D97-AF65-F5344CB8AC3E}">
        <p14:creationId xmlns="" xmlns:p14="http://schemas.microsoft.com/office/powerpoint/2010/main" val="1622202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020EF20-83E3-4CBE-B68D-094462055CEB}"/>
              </a:ext>
            </a:extLst>
          </p:cNvPr>
          <p:cNvSpPr>
            <a:spLocks noGrp="1"/>
          </p:cNvSpPr>
          <p:nvPr>
            <p:ph idx="1"/>
          </p:nvPr>
        </p:nvSpPr>
        <p:spPr>
          <a:xfrm>
            <a:off x="838200" y="829994"/>
            <a:ext cx="10515600" cy="5346969"/>
          </a:xfrm>
        </p:spPr>
        <p:txBody>
          <a:bodyPr/>
          <a:lstStyle/>
          <a:p>
            <a:r>
              <a:rPr lang="en-US" dirty="0"/>
              <a:t>Both end of suture carried along the internal body wall and forced through the ventral midline to midline.</a:t>
            </a:r>
          </a:p>
          <a:p>
            <a:r>
              <a:rPr lang="en-US" dirty="0"/>
              <a:t>Assistant grasp the two ends suture pulled and </a:t>
            </a:r>
            <a:r>
              <a:rPr lang="en-US" dirty="0" err="1"/>
              <a:t>and</a:t>
            </a:r>
            <a:r>
              <a:rPr lang="en-US" dirty="0"/>
              <a:t> tied outside the body wall.</a:t>
            </a:r>
          </a:p>
          <a:p>
            <a:r>
              <a:rPr lang="en-US" dirty="0"/>
              <a:t>After 4 weeks suture removed close to skin.</a:t>
            </a:r>
          </a:p>
          <a:p>
            <a:r>
              <a:rPr lang="en-US" dirty="0"/>
              <a:t>LEFT AND RIGHT FLANK ABOMASOPEXY:-</a:t>
            </a:r>
          </a:p>
          <a:p>
            <a:r>
              <a:rPr lang="en-US" dirty="0"/>
              <a:t>Similar to left flank omentopexy </a:t>
            </a:r>
          </a:p>
          <a:p>
            <a:r>
              <a:rPr lang="en-US" dirty="0"/>
              <a:t>Suture is placed in simple continuous or interlocking in musculature of the greater curvature of abomasum.</a:t>
            </a:r>
          </a:p>
          <a:p>
            <a:r>
              <a:rPr lang="en-US" dirty="0"/>
              <a:t>The ends are brought through ventral abdominal like omentopexy</a:t>
            </a:r>
          </a:p>
          <a:p>
            <a:r>
              <a:rPr lang="en-US" dirty="0"/>
              <a:t>Left flank-LDA and right flank-RDA.   </a:t>
            </a:r>
          </a:p>
          <a:p>
            <a:pPr marL="0" indent="0">
              <a:buNone/>
            </a:pPr>
            <a:endParaRPr lang="en-US" dirty="0"/>
          </a:p>
        </p:txBody>
      </p:sp>
    </p:spTree>
    <p:extLst>
      <p:ext uri="{BB962C8B-B14F-4D97-AF65-F5344CB8AC3E}">
        <p14:creationId xmlns="" xmlns:p14="http://schemas.microsoft.com/office/powerpoint/2010/main" val="340030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7068538F-3B55-4B8B-B080-FB8F846622FD}"/>
              </a:ext>
            </a:extLst>
          </p:cNvPr>
          <p:cNvSpPr>
            <a:spLocks noGrp="1"/>
          </p:cNvSpPr>
          <p:nvPr>
            <p:ph idx="1"/>
          </p:nvPr>
        </p:nvSpPr>
        <p:spPr>
          <a:xfrm>
            <a:off x="838200" y="914400"/>
            <a:ext cx="10515600" cy="5262563"/>
          </a:xfrm>
        </p:spPr>
        <p:txBody>
          <a:bodyPr/>
          <a:lstStyle/>
          <a:p>
            <a:r>
              <a:rPr lang="en-US" dirty="0"/>
              <a:t>Right flank omentopexy:- </a:t>
            </a:r>
          </a:p>
          <a:p>
            <a:r>
              <a:rPr lang="en-US" dirty="0"/>
              <a:t>Right flank laparotomy is done in the standing animal.</a:t>
            </a:r>
          </a:p>
          <a:p>
            <a:r>
              <a:rPr lang="en-US" dirty="0"/>
              <a:t>Abomasum is decompressed and volvulus corrected and abomasum   repositioned.</a:t>
            </a:r>
          </a:p>
          <a:p>
            <a:r>
              <a:rPr lang="en-US" dirty="0"/>
              <a:t>Two mattress suture of heavy catgut, one each cranial and caudal to incision are placed through peritoneum, transverse abdominal muscles and fold of omentum.</a:t>
            </a:r>
          </a:p>
          <a:p>
            <a:r>
              <a:rPr lang="en-US" dirty="0"/>
              <a:t>The peritoneum and transverse muscles are then sutured in simple continuous pattern incorporating omentum.</a:t>
            </a:r>
          </a:p>
          <a:p>
            <a:r>
              <a:rPr lang="en-US" dirty="0"/>
              <a:t>The laparotomy incision is closed in usual manner.</a:t>
            </a:r>
          </a:p>
          <a:p>
            <a:pPr marL="0" indent="0">
              <a:buNone/>
            </a:pPr>
            <a:endParaRPr lang="en-US" dirty="0"/>
          </a:p>
          <a:p>
            <a:endParaRPr lang="en-US" dirty="0"/>
          </a:p>
        </p:txBody>
      </p:sp>
    </p:spTree>
    <p:extLst>
      <p:ext uri="{BB962C8B-B14F-4D97-AF65-F5344CB8AC3E}">
        <p14:creationId xmlns="" xmlns:p14="http://schemas.microsoft.com/office/powerpoint/2010/main" val="2928846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34B9C29-52F3-4EB2-A318-348CDBEF0E5B}"/>
              </a:ext>
            </a:extLst>
          </p:cNvPr>
          <p:cNvSpPr>
            <a:spLocks noGrp="1"/>
          </p:cNvSpPr>
          <p:nvPr>
            <p:ph idx="1"/>
          </p:nvPr>
        </p:nvSpPr>
        <p:spPr>
          <a:xfrm>
            <a:off x="838200" y="914400"/>
            <a:ext cx="10515600" cy="5262563"/>
          </a:xfrm>
        </p:spPr>
        <p:txBody>
          <a:bodyPr/>
          <a:lstStyle/>
          <a:p>
            <a:r>
              <a:rPr lang="en-US" dirty="0"/>
              <a:t>The aim is to produce adhesions between parietal and visceral peritoneum covering the greater omentum to hold omasum in normal position.</a:t>
            </a:r>
          </a:p>
          <a:p>
            <a:r>
              <a:rPr lang="en-US" dirty="0"/>
              <a:t>Ventral paramedian abomasopexy:-</a:t>
            </a:r>
          </a:p>
          <a:p>
            <a:r>
              <a:rPr lang="en-US" dirty="0"/>
              <a:t>The technique is used in both LDA and RDA.</a:t>
            </a:r>
          </a:p>
          <a:p>
            <a:r>
              <a:rPr lang="en-US" dirty="0"/>
              <a:t>Surgery done under dorsal recumbency by sedation.</a:t>
            </a:r>
          </a:p>
          <a:p>
            <a:r>
              <a:rPr lang="en-US" dirty="0"/>
              <a:t>The abdominal cavity entered through long incision between the ventral midline and right subcutaneous abdominal vein starting from just caudal to xiphoid process and cranial to umbilicus. </a:t>
            </a:r>
          </a:p>
          <a:p>
            <a:r>
              <a:rPr lang="en-US" dirty="0"/>
              <a:t>The abomasum is pulled towards incision, decompressed and repositioned.</a:t>
            </a:r>
          </a:p>
          <a:p>
            <a:endParaRPr lang="en-US" dirty="0"/>
          </a:p>
          <a:p>
            <a:endParaRPr lang="en-US" dirty="0"/>
          </a:p>
        </p:txBody>
      </p:sp>
    </p:spTree>
    <p:extLst>
      <p:ext uri="{BB962C8B-B14F-4D97-AF65-F5344CB8AC3E}">
        <p14:creationId xmlns="" xmlns:p14="http://schemas.microsoft.com/office/powerpoint/2010/main" val="4279862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F2162E-AD38-4979-9499-CE0804709A3D}"/>
              </a:ext>
            </a:extLst>
          </p:cNvPr>
          <p:cNvSpPr>
            <a:spLocks noGrp="1"/>
          </p:cNvSpPr>
          <p:nvPr>
            <p:ph type="title"/>
          </p:nvPr>
        </p:nvSpPr>
        <p:spPr/>
        <p:txBody>
          <a:bodyPr/>
          <a:lstStyle/>
          <a:p>
            <a:pPr algn="ctr"/>
            <a:r>
              <a:rPr lang="en-US" dirty="0"/>
              <a:t>ABOMASAL DISPLACEMENT</a:t>
            </a:r>
          </a:p>
        </p:txBody>
      </p:sp>
      <p:sp>
        <p:nvSpPr>
          <p:cNvPr id="3" name="Content Placeholder 2">
            <a:extLst>
              <a:ext uri="{FF2B5EF4-FFF2-40B4-BE49-F238E27FC236}">
                <a16:creationId xmlns="" xmlns:a16="http://schemas.microsoft.com/office/drawing/2014/main" id="{F54BC1A2-7FCC-41D6-A21C-C3FE7D0BDC99}"/>
              </a:ext>
            </a:extLst>
          </p:cNvPr>
          <p:cNvSpPr>
            <a:spLocks noGrp="1"/>
          </p:cNvSpPr>
          <p:nvPr>
            <p:ph idx="1"/>
          </p:nvPr>
        </p:nvSpPr>
        <p:spPr/>
        <p:txBody>
          <a:bodyPr/>
          <a:lstStyle/>
          <a:p>
            <a:r>
              <a:rPr lang="en-US" dirty="0"/>
              <a:t>The abomasum is wandering organ due loose attachment with greater and lesser omentum.</a:t>
            </a:r>
          </a:p>
          <a:p>
            <a:r>
              <a:rPr lang="en-US" dirty="0"/>
              <a:t>Easily displace to left (left displacement of abomasum or LDA)</a:t>
            </a:r>
          </a:p>
          <a:p>
            <a:r>
              <a:rPr lang="en-US" dirty="0"/>
              <a:t>Displace right (Right displacement of abomasum or RDA)</a:t>
            </a:r>
          </a:p>
          <a:p>
            <a:r>
              <a:rPr lang="en-US" dirty="0"/>
              <a:t>Rotation on its mesenteric axis results in an abomasal torsion or abomasal volvulus.</a:t>
            </a:r>
          </a:p>
          <a:p>
            <a:r>
              <a:rPr lang="en-US" dirty="0"/>
              <a:t>Countries where feed consists of high proportion of grains and concentrates than roughage. </a:t>
            </a:r>
          </a:p>
          <a:p>
            <a:endParaRPr lang="en-US" dirty="0"/>
          </a:p>
        </p:txBody>
      </p:sp>
    </p:spTree>
    <p:extLst>
      <p:ext uri="{BB962C8B-B14F-4D97-AF65-F5344CB8AC3E}">
        <p14:creationId xmlns="" xmlns:p14="http://schemas.microsoft.com/office/powerpoint/2010/main" val="18825417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14C00ECA-CA4F-45C3-AC92-461F1A584499}"/>
              </a:ext>
            </a:extLst>
          </p:cNvPr>
          <p:cNvSpPr>
            <a:spLocks noGrp="1"/>
          </p:cNvSpPr>
          <p:nvPr>
            <p:ph idx="1"/>
          </p:nvPr>
        </p:nvSpPr>
        <p:spPr>
          <a:xfrm>
            <a:off x="838200" y="703385"/>
            <a:ext cx="10515600" cy="5473578"/>
          </a:xfrm>
        </p:spPr>
        <p:txBody>
          <a:bodyPr/>
          <a:lstStyle/>
          <a:p>
            <a:r>
              <a:rPr lang="en-US" dirty="0"/>
              <a:t> The greater curvature is sutured to the peritoneum and muscles of lateral aspect of the paramedian incision.</a:t>
            </a:r>
          </a:p>
          <a:p>
            <a:r>
              <a:rPr lang="en-US" dirty="0"/>
              <a:t>The abdomen incision is closed routinely. </a:t>
            </a:r>
          </a:p>
          <a:p>
            <a:r>
              <a:rPr lang="en-US" dirty="0"/>
              <a:t>This technique is easy.</a:t>
            </a:r>
          </a:p>
          <a:p>
            <a:endParaRPr lang="en-US" dirty="0"/>
          </a:p>
        </p:txBody>
      </p:sp>
    </p:spTree>
    <p:extLst>
      <p:ext uri="{BB962C8B-B14F-4D97-AF65-F5344CB8AC3E}">
        <p14:creationId xmlns="" xmlns:p14="http://schemas.microsoft.com/office/powerpoint/2010/main" val="42808857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FB7D22-1141-4F4B-B726-DC47F7E11353}"/>
              </a:ext>
            </a:extLst>
          </p:cNvPr>
          <p:cNvSpPr>
            <a:spLocks noGrp="1"/>
          </p:cNvSpPr>
          <p:nvPr>
            <p:ph type="title"/>
          </p:nvPr>
        </p:nvSpPr>
        <p:spPr/>
        <p:txBody>
          <a:bodyPr/>
          <a:lstStyle/>
          <a:p>
            <a:pPr algn="ctr"/>
            <a:r>
              <a:rPr lang="en-US" dirty="0"/>
              <a:t>CAECAL DILATION AND TORSION </a:t>
            </a:r>
          </a:p>
        </p:txBody>
      </p:sp>
      <p:sp>
        <p:nvSpPr>
          <p:cNvPr id="3" name="Content Placeholder 2">
            <a:extLst>
              <a:ext uri="{FF2B5EF4-FFF2-40B4-BE49-F238E27FC236}">
                <a16:creationId xmlns="" xmlns:a16="http://schemas.microsoft.com/office/drawing/2014/main" id="{A165DCE1-8749-41F1-BD4F-0C740174628B}"/>
              </a:ext>
            </a:extLst>
          </p:cNvPr>
          <p:cNvSpPr>
            <a:spLocks noGrp="1"/>
          </p:cNvSpPr>
          <p:nvPr>
            <p:ph idx="1"/>
          </p:nvPr>
        </p:nvSpPr>
        <p:spPr>
          <a:xfrm>
            <a:off x="838200" y="1825625"/>
            <a:ext cx="10515600" cy="4667250"/>
          </a:xfrm>
        </p:spPr>
        <p:txBody>
          <a:bodyPr/>
          <a:lstStyle/>
          <a:p>
            <a:r>
              <a:rPr lang="en-US" dirty="0"/>
              <a:t>It involves distension, displacement and torsion of caecum.</a:t>
            </a:r>
          </a:p>
          <a:p>
            <a:r>
              <a:rPr lang="en-US" dirty="0"/>
              <a:t>Free end of caecum in cattle is devoid of mesentery lead to rotation.</a:t>
            </a:r>
          </a:p>
          <a:p>
            <a:r>
              <a:rPr lang="en-US" dirty="0"/>
              <a:t>Dilatation may proceed to torsion.</a:t>
            </a:r>
          </a:p>
          <a:p>
            <a:r>
              <a:rPr lang="en-US" dirty="0"/>
              <a:t>After parturition and pregnant animal of cow, bullocks, sheep and goats may observed.</a:t>
            </a:r>
          </a:p>
          <a:p>
            <a:r>
              <a:rPr lang="en-US" dirty="0"/>
              <a:t>Also observed in buffalo.</a:t>
            </a:r>
          </a:p>
          <a:p>
            <a:r>
              <a:rPr lang="en-US" dirty="0"/>
              <a:t> Etiology not known But excessive grain feeding is animal reported.</a:t>
            </a:r>
          </a:p>
          <a:p>
            <a:r>
              <a:rPr lang="en-US" dirty="0"/>
              <a:t>Feeding of excessive grain – increased VFA and gas - Atony or hypomotility of caecum - dilation and torsion of the organ</a:t>
            </a:r>
          </a:p>
        </p:txBody>
      </p:sp>
    </p:spTree>
    <p:extLst>
      <p:ext uri="{BB962C8B-B14F-4D97-AF65-F5344CB8AC3E}">
        <p14:creationId xmlns="" xmlns:p14="http://schemas.microsoft.com/office/powerpoint/2010/main" val="3192477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A253C69-E6D5-40A6-99BC-BF81FDD549E9}"/>
              </a:ext>
            </a:extLst>
          </p:cNvPr>
          <p:cNvSpPr>
            <a:spLocks noGrp="1"/>
          </p:cNvSpPr>
          <p:nvPr>
            <p:ph idx="1"/>
          </p:nvPr>
        </p:nvSpPr>
        <p:spPr>
          <a:xfrm>
            <a:off x="838200" y="675249"/>
            <a:ext cx="10515600" cy="5501714"/>
          </a:xfrm>
        </p:spPr>
        <p:txBody>
          <a:bodyPr/>
          <a:lstStyle/>
          <a:p>
            <a:r>
              <a:rPr lang="en-US" dirty="0"/>
              <a:t>CLINICAL SIGNS :-</a:t>
            </a:r>
          </a:p>
          <a:p>
            <a:r>
              <a:rPr lang="en-US" dirty="0"/>
              <a:t>Simple dilatation of caecum may be acute if torsion occurs.</a:t>
            </a:r>
          </a:p>
          <a:p>
            <a:r>
              <a:rPr lang="en-US" dirty="0" err="1"/>
              <a:t>Symtom</a:t>
            </a:r>
            <a:r>
              <a:rPr lang="en-US" dirty="0"/>
              <a:t> similar to bowel obstruction.</a:t>
            </a:r>
          </a:p>
          <a:p>
            <a:r>
              <a:rPr lang="en-US" dirty="0"/>
              <a:t>Early cases abdominal pain.</a:t>
            </a:r>
          </a:p>
          <a:p>
            <a:r>
              <a:rPr lang="en-US" dirty="0"/>
              <a:t>Rapid loss of appetite, cessation of defaecation and dehydration.</a:t>
            </a:r>
          </a:p>
          <a:p>
            <a:r>
              <a:rPr lang="en-US" dirty="0"/>
              <a:t>T, PR and HR are normal in simple dilatation but subnormal Temp and tachycardia in case torsion.</a:t>
            </a:r>
          </a:p>
          <a:p>
            <a:r>
              <a:rPr lang="en-US" dirty="0"/>
              <a:t>Hypomotility of rumen or atony of rumen present in most of the cases.</a:t>
            </a:r>
          </a:p>
          <a:p>
            <a:r>
              <a:rPr lang="en-US" dirty="0"/>
              <a:t>The right paralumbar fossa may be distended and tympanic resonance may be heard.</a:t>
            </a:r>
          </a:p>
        </p:txBody>
      </p:sp>
    </p:spTree>
    <p:extLst>
      <p:ext uri="{BB962C8B-B14F-4D97-AF65-F5344CB8AC3E}">
        <p14:creationId xmlns="" xmlns:p14="http://schemas.microsoft.com/office/powerpoint/2010/main" val="2875732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7E78F5CA-ACD4-476E-9C5E-FBC33F8E0991}"/>
              </a:ext>
            </a:extLst>
          </p:cNvPr>
          <p:cNvPicPr>
            <a:picLocks noGrp="1" noChangeAspect="1"/>
          </p:cNvPicPr>
          <p:nvPr>
            <p:ph idx="1"/>
          </p:nvPr>
        </p:nvPicPr>
        <p:blipFill rotWithShape="1">
          <a:blip r:embed="rId2">
            <a:extLst>
              <a:ext uri="{28A0092B-C50C-407E-A947-70E740481C1C}">
                <a14:useLocalDpi xmlns="" xmlns:a14="http://schemas.microsoft.com/office/drawing/2010/main" val="0"/>
              </a:ext>
            </a:extLst>
          </a:blip>
          <a:srcRect l="2300" t="9124" r="6284" b="13139"/>
          <a:stretch/>
        </p:blipFill>
        <p:spPr>
          <a:xfrm>
            <a:off x="3291840" y="928469"/>
            <a:ext cx="6063175" cy="4121834"/>
          </a:xfrm>
        </p:spPr>
      </p:pic>
    </p:spTree>
    <p:extLst>
      <p:ext uri="{BB962C8B-B14F-4D97-AF65-F5344CB8AC3E}">
        <p14:creationId xmlns="" xmlns:p14="http://schemas.microsoft.com/office/powerpoint/2010/main" val="1236468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EA074FE-1B16-4C37-947D-670AACAE5595}"/>
              </a:ext>
            </a:extLst>
          </p:cNvPr>
          <p:cNvSpPr>
            <a:spLocks noGrp="1"/>
          </p:cNvSpPr>
          <p:nvPr>
            <p:ph idx="1"/>
          </p:nvPr>
        </p:nvSpPr>
        <p:spPr>
          <a:xfrm>
            <a:off x="838200" y="801858"/>
            <a:ext cx="10515600" cy="5598942"/>
          </a:xfrm>
        </p:spPr>
        <p:txBody>
          <a:bodyPr>
            <a:normAutofit/>
          </a:bodyPr>
          <a:lstStyle/>
          <a:p>
            <a:r>
              <a:rPr lang="en-US" dirty="0"/>
              <a:t>Similar resonance is heard in case of RDA but resonant area is smaller and more caudal in caecal dilation.</a:t>
            </a:r>
          </a:p>
          <a:p>
            <a:r>
              <a:rPr lang="en-US" dirty="0"/>
              <a:t>The distended caecum may be rectally palpable like long cylindrical movable gas filled structure.</a:t>
            </a:r>
          </a:p>
          <a:p>
            <a:r>
              <a:rPr lang="en-US" dirty="0"/>
              <a:t>Rupture of caecum may cause death.</a:t>
            </a:r>
          </a:p>
          <a:p>
            <a:r>
              <a:rPr lang="en-US" dirty="0"/>
              <a:t>DIAGNOSIS:- </a:t>
            </a:r>
          </a:p>
          <a:p>
            <a:r>
              <a:rPr lang="en-US" dirty="0"/>
              <a:t>History, clinical signs, auscultation and percussion and rectal palpation.</a:t>
            </a:r>
          </a:p>
          <a:p>
            <a:r>
              <a:rPr lang="en-US" dirty="0"/>
              <a:t>Right flank laparotomy.</a:t>
            </a:r>
          </a:p>
          <a:p>
            <a:r>
              <a:rPr lang="en-US" dirty="0"/>
              <a:t>Hypochloraemic, hypokalemic metabolic alkalosis.</a:t>
            </a:r>
          </a:p>
          <a:p>
            <a:r>
              <a:rPr lang="en-US" dirty="0"/>
              <a:t>Hemoconcentration, azotaemia observed.</a:t>
            </a:r>
          </a:p>
          <a:p>
            <a:endParaRPr lang="en-US" dirty="0"/>
          </a:p>
          <a:p>
            <a:endParaRPr lang="en-US" dirty="0"/>
          </a:p>
        </p:txBody>
      </p:sp>
    </p:spTree>
    <p:extLst>
      <p:ext uri="{BB962C8B-B14F-4D97-AF65-F5344CB8AC3E}">
        <p14:creationId xmlns="" xmlns:p14="http://schemas.microsoft.com/office/powerpoint/2010/main" val="37760714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B3F963E-8FB4-49D4-BBE3-2BF2C7925E2A}"/>
              </a:ext>
            </a:extLst>
          </p:cNvPr>
          <p:cNvSpPr>
            <a:spLocks noGrp="1"/>
          </p:cNvSpPr>
          <p:nvPr>
            <p:ph idx="1"/>
          </p:nvPr>
        </p:nvSpPr>
        <p:spPr>
          <a:xfrm>
            <a:off x="838200" y="872197"/>
            <a:ext cx="10515600" cy="5304766"/>
          </a:xfrm>
        </p:spPr>
        <p:txBody>
          <a:bodyPr/>
          <a:lstStyle/>
          <a:p>
            <a:r>
              <a:rPr lang="en-US" dirty="0"/>
              <a:t>Similar finding are also observed in bowel obstruction.</a:t>
            </a:r>
          </a:p>
          <a:p>
            <a:pPr marL="0" indent="0">
              <a:buNone/>
            </a:pPr>
            <a:r>
              <a:rPr lang="en-US" dirty="0"/>
              <a:t> TREATMENT:-</a:t>
            </a:r>
          </a:p>
          <a:p>
            <a:r>
              <a:rPr lang="en-US" dirty="0"/>
              <a:t>Conservative treatment in case of dilatation without torsion.</a:t>
            </a:r>
          </a:p>
          <a:p>
            <a:r>
              <a:rPr lang="en-US" dirty="0"/>
              <a:t>It is parasympathomimetic drugs such as neostigmine.</a:t>
            </a:r>
          </a:p>
          <a:p>
            <a:r>
              <a:rPr lang="en-US" dirty="0"/>
              <a:t>It can given S/C every 3 to 4 </a:t>
            </a:r>
            <a:r>
              <a:rPr lang="en-US" dirty="0" err="1"/>
              <a:t>hrs</a:t>
            </a:r>
            <a:r>
              <a:rPr lang="en-US" dirty="0"/>
              <a:t> over 2 to 3 days in gradually decrease dose 12.5 mg to 2.5 mg </a:t>
            </a:r>
          </a:p>
          <a:p>
            <a:r>
              <a:rPr lang="en-US" dirty="0"/>
              <a:t>Alternative continuous drip of drug (200 mg in 10 </a:t>
            </a:r>
            <a:r>
              <a:rPr lang="en-US" dirty="0" err="1"/>
              <a:t>litres</a:t>
            </a:r>
            <a:r>
              <a:rPr lang="en-US" dirty="0"/>
              <a:t> of normal saline.</a:t>
            </a:r>
          </a:p>
          <a:p>
            <a:r>
              <a:rPr lang="en-US" dirty="0"/>
              <a:t>Liquid paraffin oral purgative.</a:t>
            </a:r>
          </a:p>
          <a:p>
            <a:pPr marL="0" indent="0">
              <a:buNone/>
            </a:pPr>
            <a:endParaRPr lang="en-US" dirty="0"/>
          </a:p>
        </p:txBody>
      </p:sp>
    </p:spTree>
    <p:extLst>
      <p:ext uri="{BB962C8B-B14F-4D97-AF65-F5344CB8AC3E}">
        <p14:creationId xmlns="" xmlns:p14="http://schemas.microsoft.com/office/powerpoint/2010/main" val="10393101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0AA2771-03C9-4994-943E-12C23557906D}"/>
              </a:ext>
            </a:extLst>
          </p:cNvPr>
          <p:cNvSpPr>
            <a:spLocks noGrp="1"/>
          </p:cNvSpPr>
          <p:nvPr>
            <p:ph idx="1"/>
          </p:nvPr>
        </p:nvSpPr>
        <p:spPr>
          <a:xfrm>
            <a:off x="838200" y="759655"/>
            <a:ext cx="10515600" cy="5417308"/>
          </a:xfrm>
        </p:spPr>
        <p:txBody>
          <a:bodyPr/>
          <a:lstStyle/>
          <a:p>
            <a:r>
              <a:rPr lang="en-US" dirty="0"/>
              <a:t>Above fails surgery indicated.</a:t>
            </a:r>
          </a:p>
          <a:p>
            <a:r>
              <a:rPr lang="en-US" dirty="0"/>
              <a:t>Right flank laparotomy is done standing animal and free end of caecum is exteriorized. </a:t>
            </a:r>
          </a:p>
          <a:p>
            <a:r>
              <a:rPr lang="en-US" dirty="0"/>
              <a:t>Packing the laparotomy wound and caecotomy done to remove the content.</a:t>
            </a:r>
          </a:p>
          <a:p>
            <a:r>
              <a:rPr lang="en-US" dirty="0"/>
              <a:t>Caecum is closed after cleaning with NS.</a:t>
            </a:r>
          </a:p>
          <a:p>
            <a:r>
              <a:rPr lang="en-US" dirty="0"/>
              <a:t>Suturing done with absorbable suture material like enterotomy.</a:t>
            </a:r>
          </a:p>
          <a:p>
            <a:r>
              <a:rPr lang="en-US" dirty="0"/>
              <a:t>Torsion is corrected and caecum paled in normal position.</a:t>
            </a:r>
          </a:p>
          <a:p>
            <a:r>
              <a:rPr lang="en-US" dirty="0"/>
              <a:t>The laparotomy wound is closed in the usual manner.</a:t>
            </a:r>
          </a:p>
          <a:p>
            <a:r>
              <a:rPr lang="en-US" dirty="0"/>
              <a:t>Typhlectomy is also indicated in necrosed caecum.</a:t>
            </a:r>
          </a:p>
          <a:p>
            <a:r>
              <a:rPr lang="en-US" dirty="0"/>
              <a:t>Blood vessels ligated and resected necrosed caecum</a:t>
            </a:r>
          </a:p>
        </p:txBody>
      </p:sp>
    </p:spTree>
    <p:extLst>
      <p:ext uri="{BB962C8B-B14F-4D97-AF65-F5344CB8AC3E}">
        <p14:creationId xmlns="" xmlns:p14="http://schemas.microsoft.com/office/powerpoint/2010/main" val="899399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0189BE4-DE5B-4B1C-9458-67A83BE07F97}"/>
              </a:ext>
            </a:extLst>
          </p:cNvPr>
          <p:cNvSpPr>
            <a:spLocks noGrp="1"/>
          </p:cNvSpPr>
          <p:nvPr>
            <p:ph idx="1"/>
          </p:nvPr>
        </p:nvSpPr>
        <p:spPr>
          <a:xfrm>
            <a:off x="838200" y="1195754"/>
            <a:ext cx="10515600" cy="4981209"/>
          </a:xfrm>
        </p:spPr>
        <p:txBody>
          <a:bodyPr/>
          <a:lstStyle/>
          <a:p>
            <a:r>
              <a:rPr lang="en-US" dirty="0"/>
              <a:t>Ileum and colon are anastomosed by Connell pattern using chromic catgut</a:t>
            </a:r>
          </a:p>
        </p:txBody>
      </p:sp>
    </p:spTree>
    <p:extLst>
      <p:ext uri="{BB962C8B-B14F-4D97-AF65-F5344CB8AC3E}">
        <p14:creationId xmlns="" xmlns:p14="http://schemas.microsoft.com/office/powerpoint/2010/main" val="867163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8925CBF-4802-4FAE-BFF8-76BA07D0E347}"/>
              </a:ext>
            </a:extLst>
          </p:cNvPr>
          <p:cNvSpPr>
            <a:spLocks noGrp="1"/>
          </p:cNvSpPr>
          <p:nvPr>
            <p:ph idx="1"/>
          </p:nvPr>
        </p:nvSpPr>
        <p:spPr>
          <a:xfrm>
            <a:off x="838200" y="914400"/>
            <a:ext cx="10515600" cy="5262563"/>
          </a:xfrm>
        </p:spPr>
        <p:txBody>
          <a:bodyPr/>
          <a:lstStyle/>
          <a:p>
            <a:r>
              <a:rPr lang="en-US" dirty="0"/>
              <a:t>High incidence three weeks antepartum to four weeks postpartum.</a:t>
            </a:r>
          </a:p>
          <a:p>
            <a:r>
              <a:rPr lang="en-US" dirty="0"/>
              <a:t>The LDA occurs more frequently antepartum while RDA and AV higher postpartum. </a:t>
            </a:r>
          </a:p>
          <a:p>
            <a:r>
              <a:rPr lang="en-US" dirty="0" err="1"/>
              <a:t>Aetiology</a:t>
            </a:r>
            <a:r>
              <a:rPr lang="en-US" dirty="0"/>
              <a:t>:- </a:t>
            </a:r>
          </a:p>
          <a:p>
            <a:r>
              <a:rPr lang="en-US" dirty="0"/>
              <a:t>Spontaneous recovery from LDA leading to RDA.</a:t>
            </a:r>
          </a:p>
          <a:p>
            <a:r>
              <a:rPr lang="en-US" dirty="0"/>
              <a:t>RDA is more serious problem as some degree of volvulus exists.</a:t>
            </a:r>
          </a:p>
          <a:p>
            <a:r>
              <a:rPr lang="en-US" dirty="0"/>
              <a:t>Few cases volvulus of the reticulum and abomasum associated.</a:t>
            </a:r>
          </a:p>
          <a:p>
            <a:r>
              <a:rPr lang="en-US" dirty="0"/>
              <a:t>No exact etiology.</a:t>
            </a:r>
          </a:p>
          <a:p>
            <a:r>
              <a:rPr lang="en-US" dirty="0"/>
              <a:t>Abomasal atony with increased gas production may act as a predisposing causes.</a:t>
            </a:r>
          </a:p>
          <a:p>
            <a:endParaRPr lang="en-US" dirty="0"/>
          </a:p>
        </p:txBody>
      </p:sp>
    </p:spTree>
    <p:extLst>
      <p:ext uri="{BB962C8B-B14F-4D97-AF65-F5344CB8AC3E}">
        <p14:creationId xmlns="" xmlns:p14="http://schemas.microsoft.com/office/powerpoint/2010/main" val="4075751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F383D3A-6A57-45F7-9FBE-5ECFC86DEE8A}"/>
              </a:ext>
            </a:extLst>
          </p:cNvPr>
          <p:cNvSpPr>
            <a:spLocks noGrp="1"/>
          </p:cNvSpPr>
          <p:nvPr>
            <p:ph idx="1"/>
          </p:nvPr>
        </p:nvSpPr>
        <p:spPr>
          <a:xfrm>
            <a:off x="838200" y="1097280"/>
            <a:ext cx="10515600" cy="5079683"/>
          </a:xfrm>
        </p:spPr>
        <p:txBody>
          <a:bodyPr/>
          <a:lstStyle/>
          <a:p>
            <a:r>
              <a:rPr lang="en-US" dirty="0"/>
              <a:t>Feeding of high concentrate ration increases production VFA.</a:t>
            </a:r>
          </a:p>
          <a:p>
            <a:r>
              <a:rPr lang="en-US" dirty="0"/>
              <a:t>Unabsorbed VFA pass from rumen into abomasum and decrease the contractility.</a:t>
            </a:r>
          </a:p>
          <a:p>
            <a:r>
              <a:rPr lang="en-US" dirty="0"/>
              <a:t>Results accumulation of ingesta in the abomasum with production of large volumes of gases causing distention and displacement of the organ.</a:t>
            </a:r>
          </a:p>
          <a:p>
            <a:r>
              <a:rPr lang="en-US" dirty="0"/>
              <a:t>A linear relationship has been reported between the amounts of grains fed and amount of gases produced.</a:t>
            </a:r>
          </a:p>
          <a:p>
            <a:r>
              <a:rPr lang="en-US" dirty="0"/>
              <a:t> Hypocalcemia, metritis, mastitis, ketonuria, traumatic reticulitis may decrease the motility of abomasum predispose to displacement.</a:t>
            </a:r>
          </a:p>
          <a:p>
            <a:endParaRPr lang="en-US" dirty="0"/>
          </a:p>
        </p:txBody>
      </p:sp>
    </p:spTree>
    <p:extLst>
      <p:ext uri="{BB962C8B-B14F-4D97-AF65-F5344CB8AC3E}">
        <p14:creationId xmlns="" xmlns:p14="http://schemas.microsoft.com/office/powerpoint/2010/main" val="3192636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7612401-991B-4DEA-8376-60AD1CE19FCF}"/>
              </a:ext>
            </a:extLst>
          </p:cNvPr>
          <p:cNvSpPr>
            <a:spLocks noGrp="1"/>
          </p:cNvSpPr>
          <p:nvPr>
            <p:ph idx="1"/>
          </p:nvPr>
        </p:nvSpPr>
        <p:spPr>
          <a:xfrm>
            <a:off x="838200" y="970671"/>
            <a:ext cx="10515600" cy="5206292"/>
          </a:xfrm>
        </p:spPr>
        <p:txBody>
          <a:bodyPr/>
          <a:lstStyle/>
          <a:p>
            <a:r>
              <a:rPr lang="en-US" dirty="0"/>
              <a:t>Metabolic alkalosis also reduces abomasal contractions.</a:t>
            </a:r>
          </a:p>
          <a:p>
            <a:r>
              <a:rPr lang="en-US" dirty="0"/>
              <a:t>During pregnancy rumen is lifted by gravid uterus.</a:t>
            </a:r>
          </a:p>
          <a:p>
            <a:r>
              <a:rPr lang="en-US" dirty="0"/>
              <a:t>Abomasum may slide to the left under the rumen.</a:t>
            </a:r>
          </a:p>
          <a:p>
            <a:r>
              <a:rPr lang="en-US" dirty="0"/>
              <a:t>Following parturition rumen will come to its normal position.</a:t>
            </a:r>
          </a:p>
          <a:p>
            <a:r>
              <a:rPr lang="en-US" dirty="0"/>
              <a:t>Distended and atonic abomasum get trapped between the rumen and </a:t>
            </a:r>
          </a:p>
          <a:p>
            <a:r>
              <a:rPr lang="en-US" dirty="0"/>
              <a:t>Left abdominal wall to cause LDA.</a:t>
            </a:r>
          </a:p>
          <a:p>
            <a:r>
              <a:rPr lang="en-US" dirty="0"/>
              <a:t>Clinical signs:-</a:t>
            </a:r>
          </a:p>
          <a:p>
            <a:r>
              <a:rPr lang="en-US" dirty="0"/>
              <a:t>LDA – Intermittent anorexia, gradual decrease in milk yield and ketosis, rapid loss of body condition, dull, listless, shifting of weight from one leg to other due to abdominal pain, Scanty faeces diarrhoeic constipated.  </a:t>
            </a:r>
          </a:p>
          <a:p>
            <a:endParaRPr lang="en-US" dirty="0"/>
          </a:p>
          <a:p>
            <a:endParaRPr lang="en-US" dirty="0"/>
          </a:p>
          <a:p>
            <a:pPr marL="0" indent="0">
              <a:buNone/>
            </a:pPr>
            <a:endParaRPr lang="en-US" dirty="0"/>
          </a:p>
        </p:txBody>
      </p:sp>
    </p:spTree>
    <p:extLst>
      <p:ext uri="{BB962C8B-B14F-4D97-AF65-F5344CB8AC3E}">
        <p14:creationId xmlns="" xmlns:p14="http://schemas.microsoft.com/office/powerpoint/2010/main" val="1814946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DD528DB-FD80-49AD-954E-A43AB892FD33}"/>
              </a:ext>
            </a:extLst>
          </p:cNvPr>
          <p:cNvSpPr>
            <a:spLocks noGrp="1"/>
          </p:cNvSpPr>
          <p:nvPr>
            <p:ph idx="1"/>
          </p:nvPr>
        </p:nvSpPr>
        <p:spPr>
          <a:xfrm>
            <a:off x="838200" y="984738"/>
            <a:ext cx="10515600" cy="5192225"/>
          </a:xfrm>
        </p:spPr>
        <p:txBody>
          <a:bodyPr/>
          <a:lstStyle/>
          <a:p>
            <a:r>
              <a:rPr lang="en-US" dirty="0"/>
              <a:t>Sluggish and weak rumen movement, T, HR, RR are normal, dehydration.</a:t>
            </a:r>
          </a:p>
          <a:p>
            <a:r>
              <a:rPr lang="en-US" dirty="0"/>
              <a:t>High pitched tympanic resonance (ping) heard oval area along a line from the left elbow to tuber coxae. </a:t>
            </a:r>
          </a:p>
          <a:p>
            <a:r>
              <a:rPr lang="en-US" dirty="0"/>
              <a:t>Bulging of left paralumbar fossa.</a:t>
            </a:r>
          </a:p>
          <a:p>
            <a:r>
              <a:rPr lang="en-US" dirty="0"/>
              <a:t>LDA rarely palpated per rectal examination.</a:t>
            </a:r>
          </a:p>
          <a:p>
            <a:r>
              <a:rPr lang="en-US" dirty="0"/>
              <a:t>Simple dilatation of abomasum and RDA are similar to LDA.</a:t>
            </a:r>
          </a:p>
          <a:p>
            <a:r>
              <a:rPr lang="en-US" dirty="0"/>
              <a:t>The distended abomasum may be palpated caudal to last rib.</a:t>
            </a:r>
          </a:p>
          <a:p>
            <a:r>
              <a:rPr lang="en-US" dirty="0"/>
              <a:t>Tympanic resonance heard cranial to right para lumber fossa.</a:t>
            </a:r>
          </a:p>
          <a:p>
            <a:r>
              <a:rPr lang="en-US" dirty="0"/>
              <a:t>In AV signs are more pronounced.  </a:t>
            </a:r>
          </a:p>
          <a:p>
            <a:endParaRPr lang="en-US" b="1" dirty="0"/>
          </a:p>
        </p:txBody>
      </p:sp>
    </p:spTree>
    <p:extLst>
      <p:ext uri="{BB962C8B-B14F-4D97-AF65-F5344CB8AC3E}">
        <p14:creationId xmlns="" xmlns:p14="http://schemas.microsoft.com/office/powerpoint/2010/main" val="592340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7CA99E78-8169-41AE-A781-67ECF7369CE4}"/>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713872" y="1463040"/>
            <a:ext cx="3756072" cy="3530991"/>
          </a:xfrm>
        </p:spPr>
      </p:pic>
    </p:spTree>
    <p:extLst>
      <p:ext uri="{BB962C8B-B14F-4D97-AF65-F5344CB8AC3E}">
        <p14:creationId xmlns="" xmlns:p14="http://schemas.microsoft.com/office/powerpoint/2010/main" val="1957891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33A03E55-92C8-470B-9CA6-6004CE639B12}"/>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762250" y="1085056"/>
            <a:ext cx="6667500" cy="4695825"/>
          </a:xfrm>
        </p:spPr>
      </p:pic>
    </p:spTree>
    <p:extLst>
      <p:ext uri="{BB962C8B-B14F-4D97-AF65-F5344CB8AC3E}">
        <p14:creationId xmlns="" xmlns:p14="http://schemas.microsoft.com/office/powerpoint/2010/main" val="2904725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 xmlns:a16="http://schemas.microsoft.com/office/drawing/2014/main" id="{6667CB0E-C727-4E06-94E9-892302DE5433}"/>
              </a:ext>
            </a:extLst>
          </p:cNvPr>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057525" y="1271588"/>
            <a:ext cx="6076950" cy="4562475"/>
          </a:xfrm>
        </p:spPr>
      </p:pic>
    </p:spTree>
    <p:extLst>
      <p:ext uri="{BB962C8B-B14F-4D97-AF65-F5344CB8AC3E}">
        <p14:creationId xmlns="" xmlns:p14="http://schemas.microsoft.com/office/powerpoint/2010/main" val="1206823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1419</Words>
  <Application>Microsoft Office PowerPoint</Application>
  <PresentationFormat>مخصص</PresentationFormat>
  <Paragraphs>130</Paragraphs>
  <Slides>27</Slides>
  <Notes>0</Notes>
  <HiddenSlides>0</HiddenSlides>
  <MMClips>0</MMClips>
  <ScaleCrop>false</ScaleCrop>
  <HeadingPairs>
    <vt:vector size="4" baseType="variant">
      <vt:variant>
        <vt:lpstr>سمة</vt:lpstr>
      </vt:variant>
      <vt:variant>
        <vt:i4>1</vt:i4>
      </vt:variant>
      <vt:variant>
        <vt:lpstr>عناوين الشرائح</vt:lpstr>
      </vt:variant>
      <vt:variant>
        <vt:i4>27</vt:i4>
      </vt:variant>
    </vt:vector>
  </HeadingPairs>
  <TitlesOfParts>
    <vt:vector size="28" baseType="lpstr">
      <vt:lpstr>Office Theme</vt:lpstr>
      <vt:lpstr>ABOMASAL DISPLACEMENT</vt:lpstr>
      <vt:lpstr>ABOMASAL DISPLACEMENT</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Left flank omentopexy (Utrecht method)</vt:lpstr>
      <vt:lpstr>الشريحة 16</vt:lpstr>
      <vt:lpstr>الشريحة 17</vt:lpstr>
      <vt:lpstr>الشريحة 18</vt:lpstr>
      <vt:lpstr>الشريحة 19</vt:lpstr>
      <vt:lpstr>الشريحة 20</vt:lpstr>
      <vt:lpstr>CAECAL DILATION AND TORSION </vt:lpstr>
      <vt:lpstr>الشريحة 22</vt:lpstr>
      <vt:lpstr>الشريحة 23</vt:lpstr>
      <vt:lpstr>الشريحة 24</vt:lpstr>
      <vt:lpstr>الشريحة 25</vt:lpstr>
      <vt:lpstr>الشريحة 26</vt:lpstr>
      <vt:lpstr>الشريحة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ALI SAHIUNY</cp:lastModifiedBy>
  <cp:revision>5</cp:revision>
  <dcterms:created xsi:type="dcterms:W3CDTF">2020-08-26T10:31:50Z</dcterms:created>
  <dcterms:modified xsi:type="dcterms:W3CDTF">2022-11-09T06:59:46Z</dcterms:modified>
</cp:coreProperties>
</file>